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x="18288000" cy="10287000"/>
  <p:notesSz cx="6858000" cy="9144000"/>
  <p:embeddedFontLst>
    <p:embeddedFont>
      <p:font typeface="TS Tarek" charset="1" panose="00000500000000000000"/>
      <p:regular r:id="rId15"/>
    </p:embeddedFont>
    <p:embeddedFont>
      <p:font typeface="Almarai Bold" charset="1" panose="00000000000000000000"/>
      <p:regular r:id="rId16"/>
    </p:embeddedFont>
    <p:embeddedFont>
      <p:font typeface="Archivo Black" charset="1" panose="020B0A03020202020B04"/>
      <p:regular r:id="rId17"/>
    </p:embeddedFont>
    <p:embeddedFont>
      <p:font typeface="TS Tarek Bold" charset="1" panose="0000080000000000000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6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Relationship Id="rId5" Target="../media/image9.png" Type="http://schemas.openxmlformats.org/officeDocument/2006/relationships/image"/><Relationship Id="rId6" Target="../media/image10.svg" Type="http://schemas.openxmlformats.org/officeDocument/2006/relationships/image"/><Relationship Id="rId7" Target="../media/image11.png" Type="http://schemas.openxmlformats.org/officeDocument/2006/relationships/image"/><Relationship Id="rId8" Target="../media/image12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13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14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17.png" Type="http://schemas.openxmlformats.org/officeDocument/2006/relationships/image"/><Relationship Id="rId5" Target="../media/image18.svg" Type="http://schemas.openxmlformats.org/officeDocument/2006/relationships/image"/><Relationship Id="rId6" Target="../media/image4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19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31E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565940" y="-491592"/>
            <a:ext cx="8754599" cy="8754599"/>
          </a:xfrm>
          <a:custGeom>
            <a:avLst/>
            <a:gdLst/>
            <a:ahLst/>
            <a:cxnLst/>
            <a:rect r="r" b="b" t="t" l="l"/>
            <a:pathLst>
              <a:path h="8754599" w="8754599">
                <a:moveTo>
                  <a:pt x="0" y="0"/>
                </a:moveTo>
                <a:lnTo>
                  <a:pt x="8754598" y="0"/>
                </a:lnTo>
                <a:lnTo>
                  <a:pt x="8754598" y="8754599"/>
                </a:lnTo>
                <a:lnTo>
                  <a:pt x="0" y="87545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72292" y="-2608706"/>
            <a:ext cx="6500308" cy="7495031"/>
            <a:chOff x="0" y="0"/>
            <a:chExt cx="5507243" cy="6350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507243" cy="6350000"/>
            </a:xfrm>
            <a:custGeom>
              <a:avLst/>
              <a:gdLst/>
              <a:ahLst/>
              <a:cxnLst/>
              <a:rect r="r" b="b" t="t" l="l"/>
              <a:pathLst>
                <a:path h="6350000" w="5507243">
                  <a:moveTo>
                    <a:pt x="2753621" y="6350000"/>
                  </a:moveTo>
                  <a:cubicBezTo>
                    <a:pt x="1233622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1233622" y="0"/>
                    <a:pt x="2753621" y="0"/>
                  </a:cubicBezTo>
                  <a:cubicBezTo>
                    <a:pt x="4273621" y="0"/>
                    <a:pt x="5507243" y="995680"/>
                    <a:pt x="5507243" y="2222500"/>
                  </a:cubicBezTo>
                  <a:lnTo>
                    <a:pt x="5507243" y="4127500"/>
                  </a:lnTo>
                  <a:cubicBezTo>
                    <a:pt x="5507243" y="5354320"/>
                    <a:pt x="4273621" y="6350000"/>
                    <a:pt x="2753621" y="6350000"/>
                  </a:cubicBezTo>
                  <a:close/>
                </a:path>
              </a:pathLst>
            </a:custGeom>
            <a:blipFill>
              <a:blip r:embed="rId4"/>
              <a:stretch>
                <a:fillRect l="-31651" t="0" r="-31651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5763958" y="-781916"/>
            <a:ext cx="1683983" cy="2405689"/>
            <a:chOff x="0" y="0"/>
            <a:chExt cx="4445000" cy="6350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5"/>
              <a:stretch>
                <a:fillRect l="-201730" t="0" r="-201730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-5976625" y="4306703"/>
            <a:ext cx="8754599" cy="8754599"/>
          </a:xfrm>
          <a:custGeom>
            <a:avLst/>
            <a:gdLst/>
            <a:ahLst/>
            <a:cxnLst/>
            <a:rect r="r" b="b" t="t" l="l"/>
            <a:pathLst>
              <a:path h="8754599" w="8754599">
                <a:moveTo>
                  <a:pt x="0" y="0"/>
                </a:moveTo>
                <a:lnTo>
                  <a:pt x="8754599" y="0"/>
                </a:lnTo>
                <a:lnTo>
                  <a:pt x="8754599" y="8754599"/>
                </a:lnTo>
                <a:lnTo>
                  <a:pt x="0" y="87545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0" y="9029683"/>
            <a:ext cx="6403404" cy="15223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22"/>
              </a:lnSpc>
            </a:pPr>
            <a:r>
              <a:rPr lang="en-US" sz="2457" spc="375">
                <a:solidFill>
                  <a:srgbClr val="FFFFFF"/>
                </a:solidFill>
                <a:latin typeface="TS Tarek"/>
                <a:ea typeface="TS Tarek"/>
                <a:cs typeface="TS Tarek"/>
                <a:sym typeface="TS Tarek"/>
              </a:rPr>
              <a:t>Presenté par: Baranovskii Roman, Bideau James, Bonnière Tristan, Broage Théodore</a:t>
            </a:r>
          </a:p>
          <a:p>
            <a:pPr algn="l" marL="0" indent="0" lvl="0">
              <a:lnSpc>
                <a:spcPts val="3022"/>
              </a:lnSpc>
              <a:spcBef>
                <a:spcPct val="0"/>
              </a:spcBef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2652673" y="5143500"/>
            <a:ext cx="5811564" cy="14730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466"/>
              </a:lnSpc>
            </a:pPr>
            <a:r>
              <a:rPr lang="en-US" sz="9555" b="true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PREMIUM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652673" y="6789945"/>
            <a:ext cx="4195237" cy="14730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466"/>
              </a:lnSpc>
            </a:pPr>
            <a:r>
              <a:rPr lang="en-US" sz="9555" b="true">
                <a:solidFill>
                  <a:srgbClr val="17E3B2"/>
                </a:solidFill>
                <a:latin typeface="Almarai Bold"/>
                <a:ea typeface="Almarai Bold"/>
                <a:cs typeface="Almarai Bold"/>
                <a:sym typeface="Almarai Bold"/>
              </a:rPr>
              <a:t>CHESS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15207291" y="3519295"/>
            <a:ext cx="5754080" cy="8220114"/>
            <a:chOff x="0" y="0"/>
            <a:chExt cx="4445000" cy="63500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5"/>
              <a:stretch>
                <a:fillRect l="-201730" t="0" r="-201730" b="0"/>
              </a:stretch>
            </a:blip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10701147" y="1964432"/>
            <a:ext cx="5481838" cy="7831198"/>
            <a:chOff x="0" y="0"/>
            <a:chExt cx="4445000" cy="63500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6"/>
              <a:stretch>
                <a:fillRect l="-21428" t="0" r="-21428" b="0"/>
              </a:stretch>
            </a:blipFill>
          </p:spPr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947478" y="1480004"/>
            <a:ext cx="5754080" cy="8220114"/>
            <a:chOff x="0" y="0"/>
            <a:chExt cx="4445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t="0" r="-20173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-4327127" y="-2260153"/>
            <a:ext cx="5754080" cy="8220114"/>
            <a:chOff x="0" y="0"/>
            <a:chExt cx="4445000" cy="6350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t="0" r="-201730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5400000">
            <a:off x="8840440" y="4514796"/>
            <a:ext cx="1334733" cy="1334733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26211" t="0" r="-126211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5400000">
            <a:off x="8839119" y="1849904"/>
            <a:ext cx="1334733" cy="1334733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26211" t="0" r="-126211" b="0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5400000">
            <a:off x="12979869" y="4514796"/>
            <a:ext cx="1334733" cy="1334733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26211" t="0" r="-126211" b="0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5400000">
            <a:off x="12978548" y="1849904"/>
            <a:ext cx="1334733" cy="1334733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26211" t="0" r="-126211" b="0"/>
              </a:stretch>
            </a:blipFill>
          </p:spPr>
        </p:sp>
      </p:grpSp>
      <p:grpSp>
        <p:nvGrpSpPr>
          <p:cNvPr name="Group 14" id="14"/>
          <p:cNvGrpSpPr/>
          <p:nvPr/>
        </p:nvGrpSpPr>
        <p:grpSpPr>
          <a:xfrm rot="5400000">
            <a:off x="10886164" y="6962293"/>
            <a:ext cx="1334733" cy="1334733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26211" t="0" r="-126211" b="0"/>
              </a:stretch>
            </a:blip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646215" y="320029"/>
            <a:ext cx="6752859" cy="9646942"/>
            <a:chOff x="0" y="0"/>
            <a:chExt cx="4445000" cy="63500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3"/>
              <a:stretch>
                <a:fillRect l="-57209" t="0" r="-57209" b="0"/>
              </a:stretch>
            </a:blipFill>
          </p:spPr>
        </p:sp>
      </p:grpSp>
      <p:sp>
        <p:nvSpPr>
          <p:cNvPr name="TextBox 18" id="18"/>
          <p:cNvSpPr txBox="true"/>
          <p:nvPr/>
        </p:nvSpPr>
        <p:spPr>
          <a:xfrm rot="0">
            <a:off x="1525463" y="4764739"/>
            <a:ext cx="4994364" cy="97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602"/>
              </a:lnSpc>
              <a:spcBef>
                <a:spcPct val="0"/>
              </a:spcBef>
            </a:pPr>
            <a:r>
              <a:rPr lang="en-US" sz="6335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SOMMAIRE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8297290" y="6048431"/>
            <a:ext cx="2614541" cy="4280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81"/>
              </a:lnSpc>
            </a:pPr>
            <a:r>
              <a:rPr lang="en-US" sz="2523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L’architecture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8713024" y="4679014"/>
            <a:ext cx="1586922" cy="915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29"/>
              </a:lnSpc>
            </a:pPr>
            <a:r>
              <a:rPr lang="en-US" sz="5383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02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8418250" y="3383539"/>
            <a:ext cx="2372622" cy="8662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81"/>
              </a:lnSpc>
            </a:pPr>
            <a:r>
              <a:rPr lang="en-US" sz="2523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Le Programme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8713024" y="2014122"/>
            <a:ext cx="1586922" cy="915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29"/>
              </a:lnSpc>
            </a:pPr>
            <a:r>
              <a:rPr lang="en-US" sz="5383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01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2257228" y="6049554"/>
            <a:ext cx="2780016" cy="4280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81"/>
              </a:lnSpc>
            </a:pPr>
            <a:r>
              <a:rPr lang="en-US" sz="2523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Fonctionnalités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2852454" y="4679014"/>
            <a:ext cx="1586922" cy="915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29"/>
              </a:lnSpc>
            </a:pPr>
            <a:r>
              <a:rPr lang="en-US" sz="5383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04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2557680" y="3383539"/>
            <a:ext cx="2372622" cy="4280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81"/>
              </a:lnSpc>
            </a:pPr>
            <a:r>
              <a:rPr lang="en-US" sz="2523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Les imports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2852454" y="2014122"/>
            <a:ext cx="1586922" cy="915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29"/>
              </a:lnSpc>
            </a:pPr>
            <a:r>
              <a:rPr lang="en-US" sz="5383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03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0320700" y="8495928"/>
            <a:ext cx="2659169" cy="8662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81"/>
              </a:lnSpc>
            </a:pPr>
            <a:r>
              <a:rPr lang="en-US" sz="2523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Les IA génératives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0758749" y="7126511"/>
            <a:ext cx="1586922" cy="915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29"/>
              </a:lnSpc>
            </a:pPr>
            <a:r>
              <a:rPr lang="en-US" sz="5383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05</a:t>
            </a:r>
          </a:p>
        </p:txBody>
      </p:sp>
    </p:spTree>
  </p:cSld>
  <p:clrMapOvr>
    <a:masterClrMapping/>
  </p:clrMapOvr>
  <p:transition spd="slow">
    <p:push dir="l"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91592" y="1717521"/>
            <a:ext cx="6376662" cy="6376662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26211" t="0" r="-126211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682767" y="1195545"/>
            <a:ext cx="7594311" cy="7594311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26211" t="0" r="-126211" b="0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1617735" y="4526970"/>
            <a:ext cx="5724374" cy="981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768"/>
              </a:lnSpc>
              <a:spcBef>
                <a:spcPct val="0"/>
              </a:spcBef>
            </a:pPr>
            <a:r>
              <a:rPr lang="en-US" sz="6473">
                <a:solidFill>
                  <a:srgbClr val="FFFFFF"/>
                </a:solidFill>
                <a:latin typeface="TS Tarek"/>
                <a:ea typeface="TS Tarek"/>
                <a:cs typeface="TS Tarek"/>
                <a:sym typeface="TS Tarek"/>
              </a:rPr>
              <a:t>LE PROGRAMME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831083" y="2323300"/>
            <a:ext cx="4402447" cy="6471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209"/>
              </a:lnSpc>
              <a:spcBef>
                <a:spcPct val="0"/>
              </a:spcBef>
            </a:pPr>
            <a:r>
              <a:rPr lang="en-US" sz="3774">
                <a:solidFill>
                  <a:srgbClr val="17E3B2"/>
                </a:solidFill>
                <a:latin typeface="TS Tarek"/>
                <a:ea typeface="TS Tarek"/>
                <a:cs typeface="TS Tarek"/>
                <a:sym typeface="TS Tarek"/>
              </a:rPr>
              <a:t>JEU D’ECHEC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848423" y="2993096"/>
            <a:ext cx="6015843" cy="803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216"/>
              </a:lnSpc>
              <a:spcBef>
                <a:spcPct val="0"/>
              </a:spcBef>
            </a:pPr>
            <a:r>
              <a:rPr lang="en-US" sz="2331">
                <a:solidFill>
                  <a:srgbClr val="FFFFFF"/>
                </a:solidFill>
                <a:latin typeface="TS Tarek"/>
                <a:ea typeface="TS Tarek"/>
                <a:cs typeface="TS Tarek"/>
                <a:sym typeface="TS Tarek"/>
              </a:rPr>
              <a:t>Notre but est de permettre a tous quelque sois notre niveau de pouvoir s’amuser.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9039229" y="2584516"/>
            <a:ext cx="1371267" cy="1371267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7E3B2"/>
            </a:solidFill>
            <a:ln w="95250" cap="sq">
              <a:solidFill>
                <a:srgbClr val="051D40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7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9029553" y="4526970"/>
            <a:ext cx="1371267" cy="1371267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7E3B2"/>
            </a:solidFill>
            <a:ln w="95250" cap="sq">
              <a:solidFill>
                <a:srgbClr val="051D40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7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9029553" y="6516233"/>
            <a:ext cx="1371267" cy="1371267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7E3B2"/>
            </a:solidFill>
            <a:ln w="95250" cap="sq">
              <a:solidFill>
                <a:srgbClr val="051D40"/>
              </a:soli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7"/>
                </a:lnSpc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9348603" y="2912898"/>
            <a:ext cx="733166" cy="714504"/>
          </a:xfrm>
          <a:custGeom>
            <a:avLst/>
            <a:gdLst/>
            <a:ahLst/>
            <a:cxnLst/>
            <a:rect r="r" b="b" t="t" l="l"/>
            <a:pathLst>
              <a:path h="714504" w="733166">
                <a:moveTo>
                  <a:pt x="0" y="0"/>
                </a:moveTo>
                <a:lnTo>
                  <a:pt x="733167" y="0"/>
                </a:lnTo>
                <a:lnTo>
                  <a:pt x="733167" y="714504"/>
                </a:lnTo>
                <a:lnTo>
                  <a:pt x="0" y="71450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10831083" y="4316254"/>
            <a:ext cx="4402447" cy="6471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209"/>
              </a:lnSpc>
              <a:spcBef>
                <a:spcPct val="0"/>
              </a:spcBef>
            </a:pPr>
            <a:r>
              <a:rPr lang="en-US" sz="3774">
                <a:solidFill>
                  <a:srgbClr val="17E3B2"/>
                </a:solidFill>
                <a:latin typeface="TS Tarek"/>
                <a:ea typeface="TS Tarek"/>
                <a:cs typeface="TS Tarek"/>
                <a:sym typeface="TS Tarek"/>
              </a:rPr>
              <a:t>ADAPTABLE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848423" y="4935550"/>
            <a:ext cx="6015843" cy="803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216"/>
              </a:lnSpc>
              <a:spcBef>
                <a:spcPct val="0"/>
              </a:spcBef>
            </a:pPr>
            <a:r>
              <a:rPr lang="en-US" sz="2331">
                <a:solidFill>
                  <a:srgbClr val="FFFFFF"/>
                </a:solidFill>
                <a:latin typeface="TS Tarek"/>
                <a:ea typeface="TS Tarek"/>
                <a:cs typeface="TS Tarek"/>
                <a:sym typeface="TS Tarek"/>
              </a:rPr>
              <a:t>Pour pouvoir s’adapter à tous nous avons mis en place différentes fonctionnalités pour tous. </a:t>
            </a:r>
          </a:p>
        </p:txBody>
      </p:sp>
      <p:sp>
        <p:nvSpPr>
          <p:cNvPr name="Freeform 21" id="21"/>
          <p:cNvSpPr/>
          <p:nvPr/>
        </p:nvSpPr>
        <p:spPr>
          <a:xfrm flipH="false" flipV="false" rot="0">
            <a:off x="9422383" y="4890380"/>
            <a:ext cx="585607" cy="669613"/>
          </a:xfrm>
          <a:custGeom>
            <a:avLst/>
            <a:gdLst/>
            <a:ahLst/>
            <a:cxnLst/>
            <a:rect r="r" b="b" t="t" l="l"/>
            <a:pathLst>
              <a:path h="669613" w="585607">
                <a:moveTo>
                  <a:pt x="0" y="0"/>
                </a:moveTo>
                <a:lnTo>
                  <a:pt x="585607" y="0"/>
                </a:lnTo>
                <a:lnTo>
                  <a:pt x="585607" y="669613"/>
                </a:lnTo>
                <a:lnTo>
                  <a:pt x="0" y="66961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10831083" y="6259040"/>
            <a:ext cx="4402447" cy="6471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209"/>
              </a:lnSpc>
              <a:spcBef>
                <a:spcPct val="0"/>
              </a:spcBef>
            </a:pPr>
            <a:r>
              <a:rPr lang="en-US" sz="3774">
                <a:solidFill>
                  <a:srgbClr val="17E3B2"/>
                </a:solidFill>
                <a:latin typeface="TS Tarek"/>
                <a:ea typeface="TS Tarek"/>
                <a:cs typeface="TS Tarek"/>
                <a:sym typeface="TS Tarek"/>
              </a:rPr>
              <a:t>INNOVANT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848423" y="6878336"/>
            <a:ext cx="6015843" cy="1204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216"/>
              </a:lnSpc>
              <a:spcBef>
                <a:spcPct val="0"/>
              </a:spcBef>
            </a:pPr>
            <a:r>
              <a:rPr lang="en-US" sz="2331">
                <a:solidFill>
                  <a:srgbClr val="FFFFFF"/>
                </a:solidFill>
                <a:latin typeface="TS Tarek"/>
                <a:ea typeface="TS Tarek"/>
                <a:cs typeface="TS Tarek"/>
                <a:sym typeface="TS Tarek"/>
              </a:rPr>
              <a:t>En effet le jeu est innovant du fait de pouvoir rajouter ou non des fonctionnalités et/ou changé des spécificité pour le plateau.</a:t>
            </a:r>
          </a:p>
        </p:txBody>
      </p:sp>
      <p:sp>
        <p:nvSpPr>
          <p:cNvPr name="Freeform 24" id="24"/>
          <p:cNvSpPr/>
          <p:nvPr/>
        </p:nvSpPr>
        <p:spPr>
          <a:xfrm flipH="false" flipV="false" rot="0">
            <a:off x="9441735" y="6831540"/>
            <a:ext cx="566255" cy="720926"/>
          </a:xfrm>
          <a:custGeom>
            <a:avLst/>
            <a:gdLst/>
            <a:ahLst/>
            <a:cxnLst/>
            <a:rect r="r" b="b" t="t" l="l"/>
            <a:pathLst>
              <a:path h="720926" w="566255">
                <a:moveTo>
                  <a:pt x="0" y="0"/>
                </a:moveTo>
                <a:lnTo>
                  <a:pt x="566255" y="0"/>
                </a:lnTo>
                <a:lnTo>
                  <a:pt x="566255" y="720926"/>
                </a:lnTo>
                <a:lnTo>
                  <a:pt x="0" y="72092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5" id="25"/>
          <p:cNvGrpSpPr/>
          <p:nvPr/>
        </p:nvGrpSpPr>
        <p:grpSpPr>
          <a:xfrm rot="0">
            <a:off x="17259300" y="2066886"/>
            <a:ext cx="5754080" cy="8220114"/>
            <a:chOff x="0" y="0"/>
            <a:chExt cx="4445000" cy="63500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t="0" r="-201730" b="0"/>
              </a:stretch>
            </a:blipFill>
          </p:spPr>
        </p:sp>
      </p:grpSp>
      <p:grpSp>
        <p:nvGrpSpPr>
          <p:cNvPr name="Group 27" id="27"/>
          <p:cNvGrpSpPr/>
          <p:nvPr/>
        </p:nvGrpSpPr>
        <p:grpSpPr>
          <a:xfrm rot="-10800000">
            <a:off x="-4725380" y="5468707"/>
            <a:ext cx="5754080" cy="8220114"/>
            <a:chOff x="0" y="0"/>
            <a:chExt cx="4445000" cy="63500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t="0" r="-201730" b="0"/>
              </a:stretch>
            </a:blipFill>
          </p:spPr>
        </p:sp>
      </p:grpSp>
      <p:grpSp>
        <p:nvGrpSpPr>
          <p:cNvPr name="Group 29" id="29"/>
          <p:cNvGrpSpPr/>
          <p:nvPr/>
        </p:nvGrpSpPr>
        <p:grpSpPr>
          <a:xfrm rot="0">
            <a:off x="15763958" y="-781916"/>
            <a:ext cx="1683983" cy="2405689"/>
            <a:chOff x="0" y="0"/>
            <a:chExt cx="4445000" cy="635000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t="0" r="-201730" b="0"/>
              </a:stretch>
            </a:blipFill>
          </p:spPr>
        </p:sp>
      </p:grpSp>
      <p:grpSp>
        <p:nvGrpSpPr>
          <p:cNvPr name="Group 31" id="31"/>
          <p:cNvGrpSpPr/>
          <p:nvPr/>
        </p:nvGrpSpPr>
        <p:grpSpPr>
          <a:xfrm rot="5400000">
            <a:off x="14391539" y="875530"/>
            <a:ext cx="841991" cy="841991"/>
            <a:chOff x="0" y="0"/>
            <a:chExt cx="812800" cy="812800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26211" t="0" r="-126211" b="0"/>
              </a:stretch>
            </a:blipFill>
          </p:spPr>
        </p:sp>
      </p:grpSp>
      <p:grpSp>
        <p:nvGrpSpPr>
          <p:cNvPr name="Group 33" id="33"/>
          <p:cNvGrpSpPr/>
          <p:nvPr/>
        </p:nvGrpSpPr>
        <p:grpSpPr>
          <a:xfrm rot="5400000">
            <a:off x="3867511" y="3014990"/>
            <a:ext cx="1224824" cy="1224824"/>
            <a:chOff x="0" y="0"/>
            <a:chExt cx="812800" cy="812800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26211" t="0" r="-126211" b="0"/>
              </a:stretch>
            </a:blipFill>
          </p:spPr>
        </p:sp>
      </p:grpSp>
      <p:sp>
        <p:nvSpPr>
          <p:cNvPr name="TextBox 35" id="35"/>
          <p:cNvSpPr txBox="true"/>
          <p:nvPr/>
        </p:nvSpPr>
        <p:spPr>
          <a:xfrm rot="0">
            <a:off x="3751800" y="3167367"/>
            <a:ext cx="1456246" cy="8970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69"/>
              </a:lnSpc>
            </a:pPr>
            <a:r>
              <a:rPr lang="en-US" sz="5340">
                <a:solidFill>
                  <a:srgbClr val="FFFFFF"/>
                </a:solidFill>
                <a:latin typeface="TS Tarek"/>
                <a:ea typeface="TS Tarek"/>
                <a:cs typeface="TS Tarek"/>
                <a:sym typeface="TS Tarek"/>
              </a:rPr>
              <a:t>01</a:t>
            </a:r>
          </a:p>
        </p:txBody>
      </p:sp>
    </p:spTree>
  </p:cSld>
  <p:clrMapOvr>
    <a:masterClrMapping/>
  </p:clrMapOvr>
  <p:transition spd="slow">
    <p:push dir="l"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6005391" y="-56898"/>
            <a:ext cx="12010783" cy="10400796"/>
            <a:chOff x="0" y="0"/>
            <a:chExt cx="4282440" cy="3708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2"/>
              <a:stretch>
                <a:fillRect l="-102591" t="0" r="-102591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-6974985" y="0"/>
            <a:ext cx="12010783" cy="10400796"/>
            <a:chOff x="0" y="0"/>
            <a:chExt cx="4282440" cy="37084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2"/>
              <a:stretch>
                <a:fillRect l="-102591" t="0" r="-102591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17259300" y="2066886"/>
            <a:ext cx="5754080" cy="8220114"/>
            <a:chOff x="0" y="0"/>
            <a:chExt cx="4445000" cy="6350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t="0" r="-201730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-10800000">
            <a:off x="-4533696" y="169116"/>
            <a:ext cx="5754080" cy="8220114"/>
            <a:chOff x="0" y="0"/>
            <a:chExt cx="4445000" cy="635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t="0" r="-201730" b="0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492261" y="1757978"/>
            <a:ext cx="1456246" cy="839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17"/>
              </a:lnSpc>
            </a:pPr>
            <a:r>
              <a:rPr lang="en-US" sz="4940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02</a:t>
            </a:r>
          </a:p>
        </p:txBody>
      </p:sp>
      <p:grpSp>
        <p:nvGrpSpPr>
          <p:cNvPr name="Group 11" id="11"/>
          <p:cNvGrpSpPr/>
          <p:nvPr/>
        </p:nvGrpSpPr>
        <p:grpSpPr>
          <a:xfrm rot="5400000">
            <a:off x="607972" y="1612971"/>
            <a:ext cx="1224824" cy="1224824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26211" t="0" r="-126211" b="0"/>
              </a:stretch>
            </a:blipFill>
          </p:spPr>
        </p:sp>
      </p:grpSp>
      <p:sp>
        <p:nvSpPr>
          <p:cNvPr name="Freeform 13" id="13"/>
          <p:cNvSpPr/>
          <p:nvPr/>
        </p:nvSpPr>
        <p:spPr>
          <a:xfrm flipH="false" flipV="false" rot="0">
            <a:off x="11090417" y="1529241"/>
            <a:ext cx="5721338" cy="7228519"/>
          </a:xfrm>
          <a:custGeom>
            <a:avLst/>
            <a:gdLst/>
            <a:ahLst/>
            <a:cxnLst/>
            <a:rect r="r" b="b" t="t" l="l"/>
            <a:pathLst>
              <a:path h="7228519" w="5721338">
                <a:moveTo>
                  <a:pt x="0" y="0"/>
                </a:moveTo>
                <a:lnTo>
                  <a:pt x="5721338" y="0"/>
                </a:lnTo>
                <a:lnTo>
                  <a:pt x="5721338" y="7228518"/>
                </a:lnTo>
                <a:lnTo>
                  <a:pt x="0" y="722851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541139" y="690563"/>
            <a:ext cx="5464252" cy="714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598"/>
              </a:lnSpc>
              <a:spcBef>
                <a:spcPct val="0"/>
              </a:spcBef>
            </a:pPr>
            <a:r>
              <a:rPr lang="en-US" sz="4665">
                <a:solidFill>
                  <a:srgbClr val="FFFFFF"/>
                </a:solidFill>
                <a:latin typeface="TS Tarek"/>
                <a:ea typeface="TS Tarek"/>
                <a:cs typeface="TS Tarek"/>
                <a:sym typeface="TS Tarek"/>
              </a:rPr>
              <a:t>L’ARCHITECTURE</a:t>
            </a:r>
          </a:p>
        </p:txBody>
      </p:sp>
      <p:grpSp>
        <p:nvGrpSpPr>
          <p:cNvPr name="Group 15" id="15"/>
          <p:cNvGrpSpPr/>
          <p:nvPr/>
        </p:nvGrpSpPr>
        <p:grpSpPr>
          <a:xfrm rot="5400000">
            <a:off x="1162718" y="3659573"/>
            <a:ext cx="518653" cy="403322"/>
            <a:chOff x="0" y="0"/>
            <a:chExt cx="812800" cy="632061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632061"/>
            </a:xfrm>
            <a:custGeom>
              <a:avLst/>
              <a:gdLst/>
              <a:ahLst/>
              <a:cxnLst/>
              <a:rect r="r" b="b" t="t" l="l"/>
              <a:pathLst>
                <a:path h="632061" w="812800">
                  <a:moveTo>
                    <a:pt x="406400" y="0"/>
                  </a:moveTo>
                  <a:lnTo>
                    <a:pt x="812800" y="632061"/>
                  </a:lnTo>
                  <a:lnTo>
                    <a:pt x="0" y="632061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127000" y="245832"/>
              <a:ext cx="558800" cy="3410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2732037" y="4910698"/>
            <a:ext cx="1272183" cy="5630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37"/>
              </a:lnSpc>
              <a:spcBef>
                <a:spcPct val="0"/>
              </a:spcBef>
            </a:pPr>
            <a:r>
              <a:rPr lang="en-US" sz="3287">
                <a:solidFill>
                  <a:srgbClr val="FFFFFF"/>
                </a:solidFill>
                <a:latin typeface="TS Tarek"/>
                <a:ea typeface="TS Tarek"/>
                <a:cs typeface="TS Tarek"/>
                <a:sym typeface="TS Tarek"/>
              </a:rPr>
              <a:t>Testing</a:t>
            </a:r>
          </a:p>
        </p:txBody>
      </p:sp>
      <p:grpSp>
        <p:nvGrpSpPr>
          <p:cNvPr name="Group 19" id="19"/>
          <p:cNvGrpSpPr/>
          <p:nvPr/>
        </p:nvGrpSpPr>
        <p:grpSpPr>
          <a:xfrm rot="5400000">
            <a:off x="1162718" y="4940226"/>
            <a:ext cx="518653" cy="403322"/>
            <a:chOff x="0" y="0"/>
            <a:chExt cx="812800" cy="632061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632061"/>
            </a:xfrm>
            <a:custGeom>
              <a:avLst/>
              <a:gdLst/>
              <a:ahLst/>
              <a:cxnLst/>
              <a:rect r="r" b="b" t="t" l="l"/>
              <a:pathLst>
                <a:path h="632061" w="812800">
                  <a:moveTo>
                    <a:pt x="406400" y="0"/>
                  </a:moveTo>
                  <a:lnTo>
                    <a:pt x="812800" y="632061"/>
                  </a:lnTo>
                  <a:lnTo>
                    <a:pt x="0" y="632061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127000" y="245832"/>
              <a:ext cx="558800" cy="3410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2665362" y="3571534"/>
            <a:ext cx="2732931" cy="5630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37"/>
              </a:lnSpc>
              <a:spcBef>
                <a:spcPct val="0"/>
              </a:spcBef>
            </a:pPr>
            <a:r>
              <a:rPr lang="en-US" sz="3287">
                <a:solidFill>
                  <a:srgbClr val="FFFFFF"/>
                </a:solidFill>
                <a:latin typeface="TS Tarek"/>
                <a:ea typeface="TS Tarek"/>
                <a:cs typeface="TS Tarek"/>
                <a:sym typeface="TS Tarek"/>
              </a:rPr>
              <a:t>Premium_chess</a:t>
            </a:r>
          </a:p>
        </p:txBody>
      </p:sp>
      <p:grpSp>
        <p:nvGrpSpPr>
          <p:cNvPr name="Group 23" id="23"/>
          <p:cNvGrpSpPr/>
          <p:nvPr/>
        </p:nvGrpSpPr>
        <p:grpSpPr>
          <a:xfrm rot="5400000">
            <a:off x="1162718" y="6220880"/>
            <a:ext cx="518653" cy="403322"/>
            <a:chOff x="0" y="0"/>
            <a:chExt cx="812800" cy="632061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632061"/>
            </a:xfrm>
            <a:custGeom>
              <a:avLst/>
              <a:gdLst/>
              <a:ahLst/>
              <a:cxnLst/>
              <a:rect r="r" b="b" t="t" l="l"/>
              <a:pathLst>
                <a:path h="632061" w="812800">
                  <a:moveTo>
                    <a:pt x="406400" y="0"/>
                  </a:moveTo>
                  <a:lnTo>
                    <a:pt x="812800" y="632061"/>
                  </a:lnTo>
                  <a:lnTo>
                    <a:pt x="0" y="632061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127000" y="245832"/>
              <a:ext cx="558800" cy="3410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5400000">
            <a:off x="1162718" y="7501533"/>
            <a:ext cx="518653" cy="403322"/>
            <a:chOff x="0" y="0"/>
            <a:chExt cx="812800" cy="632061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12800" cy="632061"/>
            </a:xfrm>
            <a:custGeom>
              <a:avLst/>
              <a:gdLst/>
              <a:ahLst/>
              <a:cxnLst/>
              <a:rect r="r" b="b" t="t" l="l"/>
              <a:pathLst>
                <a:path h="632061" w="812800">
                  <a:moveTo>
                    <a:pt x="406400" y="0"/>
                  </a:moveTo>
                  <a:lnTo>
                    <a:pt x="812800" y="632061"/>
                  </a:lnTo>
                  <a:lnTo>
                    <a:pt x="0" y="632061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127000" y="245832"/>
              <a:ext cx="558800" cy="3410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sp>
        <p:nvSpPr>
          <p:cNvPr name="TextBox 29" id="29"/>
          <p:cNvSpPr txBox="true"/>
          <p:nvPr/>
        </p:nvSpPr>
        <p:spPr>
          <a:xfrm rot="0">
            <a:off x="2719313" y="6132840"/>
            <a:ext cx="1550194" cy="5630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37"/>
              </a:lnSpc>
              <a:spcBef>
                <a:spcPct val="0"/>
              </a:spcBef>
            </a:pPr>
            <a:r>
              <a:rPr lang="en-US" sz="3287">
                <a:solidFill>
                  <a:srgbClr val="FFFFFF"/>
                </a:solidFill>
                <a:latin typeface="TS Tarek"/>
                <a:ea typeface="TS Tarek"/>
                <a:cs typeface="TS Tarek"/>
                <a:sym typeface="TS Tarek"/>
              </a:rPr>
              <a:t>gitignore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2689845" y="7411962"/>
            <a:ext cx="2198043" cy="5630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37"/>
              </a:lnSpc>
              <a:spcBef>
                <a:spcPct val="0"/>
              </a:spcBef>
            </a:pPr>
            <a:r>
              <a:rPr lang="en-US" sz="3287">
                <a:solidFill>
                  <a:srgbClr val="FFFFFF"/>
                </a:solidFill>
                <a:latin typeface="TS Tarek"/>
                <a:ea typeface="TS Tarek"/>
                <a:cs typeface="TS Tarek"/>
                <a:sym typeface="TS Tarek"/>
              </a:rPr>
              <a:t>gitattributes</a:t>
            </a:r>
          </a:p>
        </p:txBody>
      </p:sp>
      <p:grpSp>
        <p:nvGrpSpPr>
          <p:cNvPr name="Group 31" id="31"/>
          <p:cNvGrpSpPr/>
          <p:nvPr/>
        </p:nvGrpSpPr>
        <p:grpSpPr>
          <a:xfrm rot="5400000">
            <a:off x="1191063" y="8753841"/>
            <a:ext cx="518653" cy="460012"/>
            <a:chOff x="0" y="0"/>
            <a:chExt cx="812800" cy="720901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812800" cy="720901"/>
            </a:xfrm>
            <a:custGeom>
              <a:avLst/>
              <a:gdLst/>
              <a:ahLst/>
              <a:cxnLst/>
              <a:rect r="r" b="b" t="t" l="l"/>
              <a:pathLst>
                <a:path h="720901" w="812800">
                  <a:moveTo>
                    <a:pt x="406400" y="0"/>
                  </a:moveTo>
                  <a:lnTo>
                    <a:pt x="812800" y="720901"/>
                  </a:lnTo>
                  <a:lnTo>
                    <a:pt x="0" y="720901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127000" y="287079"/>
              <a:ext cx="558800" cy="3823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sp>
        <p:nvSpPr>
          <p:cNvPr name="TextBox 34" id="34"/>
          <p:cNvSpPr txBox="true"/>
          <p:nvPr/>
        </p:nvSpPr>
        <p:spPr>
          <a:xfrm rot="0">
            <a:off x="2730996" y="8686688"/>
            <a:ext cx="1296293" cy="5630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37"/>
              </a:lnSpc>
              <a:spcBef>
                <a:spcPct val="0"/>
              </a:spcBef>
            </a:pPr>
            <a:r>
              <a:rPr lang="en-US" sz="3287">
                <a:solidFill>
                  <a:srgbClr val="FFFFFF"/>
                </a:solidFill>
                <a:latin typeface="TS Tarek"/>
                <a:ea typeface="TS Tarek"/>
                <a:cs typeface="TS Tarek"/>
                <a:sym typeface="TS Tarek"/>
              </a:rPr>
              <a:t>readme</a:t>
            </a:r>
          </a:p>
        </p:txBody>
      </p:sp>
    </p:spTree>
  </p:cSld>
  <p:clrMapOvr>
    <a:masterClrMapping/>
  </p:clrMapOvr>
  <p:transition spd="slow">
    <p:push dir="l"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6005391" y="-56898"/>
            <a:ext cx="12010783" cy="10400796"/>
            <a:chOff x="0" y="0"/>
            <a:chExt cx="4282440" cy="3708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2"/>
              <a:stretch>
                <a:fillRect l="-102591" t="0" r="-102591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-6974985" y="0"/>
            <a:ext cx="12010783" cy="10400796"/>
            <a:chOff x="0" y="0"/>
            <a:chExt cx="4282440" cy="37084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2"/>
              <a:stretch>
                <a:fillRect l="-102591" t="0" r="-102591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17259300" y="2066886"/>
            <a:ext cx="5754080" cy="8220114"/>
            <a:chOff x="0" y="0"/>
            <a:chExt cx="4445000" cy="6350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t="0" r="-201730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-10800000">
            <a:off x="-4533696" y="169116"/>
            <a:ext cx="5754080" cy="8220114"/>
            <a:chOff x="0" y="0"/>
            <a:chExt cx="4445000" cy="635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t="0" r="-201730" b="0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492261" y="1757978"/>
            <a:ext cx="1456246" cy="839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17"/>
              </a:lnSpc>
            </a:pPr>
            <a:r>
              <a:rPr lang="en-US" sz="4940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02</a:t>
            </a:r>
          </a:p>
        </p:txBody>
      </p:sp>
      <p:grpSp>
        <p:nvGrpSpPr>
          <p:cNvPr name="Group 11" id="11"/>
          <p:cNvGrpSpPr/>
          <p:nvPr/>
        </p:nvGrpSpPr>
        <p:grpSpPr>
          <a:xfrm rot="5400000">
            <a:off x="607972" y="1612971"/>
            <a:ext cx="1224824" cy="1224824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26211" t="0" r="-126211" b="0"/>
              </a:stretch>
            </a:blipFill>
          </p:spPr>
        </p:sp>
      </p:grpSp>
      <p:grpSp>
        <p:nvGrpSpPr>
          <p:cNvPr name="Group 13" id="13"/>
          <p:cNvGrpSpPr/>
          <p:nvPr/>
        </p:nvGrpSpPr>
        <p:grpSpPr>
          <a:xfrm rot="5400000">
            <a:off x="1162718" y="3659573"/>
            <a:ext cx="518653" cy="403322"/>
            <a:chOff x="0" y="0"/>
            <a:chExt cx="812800" cy="632061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632061"/>
            </a:xfrm>
            <a:custGeom>
              <a:avLst/>
              <a:gdLst/>
              <a:ahLst/>
              <a:cxnLst/>
              <a:rect r="r" b="b" t="t" l="l"/>
              <a:pathLst>
                <a:path h="632061" w="812800">
                  <a:moveTo>
                    <a:pt x="406400" y="0"/>
                  </a:moveTo>
                  <a:lnTo>
                    <a:pt x="812800" y="632061"/>
                  </a:lnTo>
                  <a:lnTo>
                    <a:pt x="0" y="632061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127000" y="245832"/>
              <a:ext cx="558800" cy="3410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5400000">
            <a:off x="1162718" y="4940226"/>
            <a:ext cx="518653" cy="403322"/>
            <a:chOff x="0" y="0"/>
            <a:chExt cx="812800" cy="632061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632061"/>
            </a:xfrm>
            <a:custGeom>
              <a:avLst/>
              <a:gdLst/>
              <a:ahLst/>
              <a:cxnLst/>
              <a:rect r="r" b="b" t="t" l="l"/>
              <a:pathLst>
                <a:path h="632061" w="812800">
                  <a:moveTo>
                    <a:pt x="406400" y="0"/>
                  </a:moveTo>
                  <a:lnTo>
                    <a:pt x="812800" y="632061"/>
                  </a:lnTo>
                  <a:lnTo>
                    <a:pt x="0" y="632061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127000" y="245832"/>
              <a:ext cx="558800" cy="3410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5400000">
            <a:off x="1162718" y="6220880"/>
            <a:ext cx="518653" cy="403322"/>
            <a:chOff x="0" y="0"/>
            <a:chExt cx="812800" cy="632061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632061"/>
            </a:xfrm>
            <a:custGeom>
              <a:avLst/>
              <a:gdLst/>
              <a:ahLst/>
              <a:cxnLst/>
              <a:rect r="r" b="b" t="t" l="l"/>
              <a:pathLst>
                <a:path h="632061" w="812800">
                  <a:moveTo>
                    <a:pt x="406400" y="0"/>
                  </a:moveTo>
                  <a:lnTo>
                    <a:pt x="812800" y="632061"/>
                  </a:lnTo>
                  <a:lnTo>
                    <a:pt x="0" y="632061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127000" y="245832"/>
              <a:ext cx="558800" cy="3410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5400000">
            <a:off x="1162718" y="7501533"/>
            <a:ext cx="518653" cy="403322"/>
            <a:chOff x="0" y="0"/>
            <a:chExt cx="812800" cy="632061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632061"/>
            </a:xfrm>
            <a:custGeom>
              <a:avLst/>
              <a:gdLst/>
              <a:ahLst/>
              <a:cxnLst/>
              <a:rect r="r" b="b" t="t" l="l"/>
              <a:pathLst>
                <a:path h="632061" w="812800">
                  <a:moveTo>
                    <a:pt x="406400" y="0"/>
                  </a:moveTo>
                  <a:lnTo>
                    <a:pt x="812800" y="632061"/>
                  </a:lnTo>
                  <a:lnTo>
                    <a:pt x="0" y="632061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127000" y="245832"/>
              <a:ext cx="558800" cy="3410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sp>
        <p:nvSpPr>
          <p:cNvPr name="Freeform 25" id="25"/>
          <p:cNvSpPr/>
          <p:nvPr/>
        </p:nvSpPr>
        <p:spPr>
          <a:xfrm flipH="false" flipV="false" rot="0">
            <a:off x="11987069" y="284750"/>
            <a:ext cx="4470050" cy="9717500"/>
          </a:xfrm>
          <a:custGeom>
            <a:avLst/>
            <a:gdLst/>
            <a:ahLst/>
            <a:cxnLst/>
            <a:rect r="r" b="b" t="t" l="l"/>
            <a:pathLst>
              <a:path h="9717500" w="4470050">
                <a:moveTo>
                  <a:pt x="0" y="0"/>
                </a:moveTo>
                <a:lnTo>
                  <a:pt x="4470050" y="0"/>
                </a:lnTo>
                <a:lnTo>
                  <a:pt x="4470050" y="9717500"/>
                </a:lnTo>
                <a:lnTo>
                  <a:pt x="0" y="97175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26" id="26"/>
          <p:cNvSpPr txBox="true"/>
          <p:nvPr/>
        </p:nvSpPr>
        <p:spPr>
          <a:xfrm rot="0">
            <a:off x="541139" y="690563"/>
            <a:ext cx="5464252" cy="714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598"/>
              </a:lnSpc>
              <a:spcBef>
                <a:spcPct val="0"/>
              </a:spcBef>
            </a:pPr>
            <a:r>
              <a:rPr lang="en-US" sz="4665">
                <a:solidFill>
                  <a:srgbClr val="FFFFFF"/>
                </a:solidFill>
                <a:latin typeface="TS Tarek"/>
                <a:ea typeface="TS Tarek"/>
                <a:cs typeface="TS Tarek"/>
                <a:sym typeface="TS Tarek"/>
              </a:rPr>
              <a:t>PREMIUM_CHESS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2938611" y="4885552"/>
            <a:ext cx="6384585" cy="5630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37"/>
              </a:lnSpc>
              <a:spcBef>
                <a:spcPct val="0"/>
              </a:spcBef>
            </a:pPr>
            <a:r>
              <a:rPr lang="en-US" sz="3287">
                <a:solidFill>
                  <a:srgbClr val="FFFFFF"/>
                </a:solidFill>
                <a:latin typeface="TS Tarek"/>
                <a:ea typeface="TS Tarek"/>
                <a:cs typeface="TS Tarek"/>
                <a:sym typeface="TS Tarek"/>
              </a:rPr>
              <a:t>Skins - les images des skins des pièces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2938611" y="3571534"/>
            <a:ext cx="3957340" cy="5630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37"/>
              </a:lnSpc>
              <a:spcBef>
                <a:spcPct val="0"/>
              </a:spcBef>
            </a:pPr>
            <a:r>
              <a:rPr lang="en-US" sz="3287">
                <a:solidFill>
                  <a:srgbClr val="FFFFFF"/>
                </a:solidFill>
                <a:latin typeface="TS Tarek"/>
                <a:ea typeface="TS Tarek"/>
                <a:cs typeface="TS Tarek"/>
                <a:sym typeface="TS Tarek"/>
              </a:rPr>
              <a:t>Audio - musique du jeu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2938611" y="6118850"/>
            <a:ext cx="7463289" cy="5630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37"/>
              </a:lnSpc>
              <a:spcBef>
                <a:spcPct val="0"/>
              </a:spcBef>
            </a:pPr>
            <a:r>
              <a:rPr lang="en-US" sz="3287">
                <a:solidFill>
                  <a:srgbClr val="FFFFFF"/>
                </a:solidFill>
                <a:latin typeface="TS Tarek"/>
                <a:ea typeface="TS Tarek"/>
                <a:cs typeface="TS Tarek"/>
                <a:sym typeface="TS Tarek"/>
              </a:rPr>
              <a:t>Jeu_Principal - le fichier avec le code du jeu 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2749117" y="7377192"/>
            <a:ext cx="8769214" cy="11345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37"/>
              </a:lnSpc>
              <a:spcBef>
                <a:spcPct val="0"/>
              </a:spcBef>
            </a:pPr>
            <a:r>
              <a:rPr lang="en-US" sz="3287">
                <a:solidFill>
                  <a:srgbClr val="FFFFFF"/>
                </a:solidFill>
                <a:latin typeface="TS Tarek"/>
                <a:ea typeface="TS Tarek"/>
                <a:cs typeface="TS Tarek"/>
                <a:sym typeface="TS Tarek"/>
              </a:rPr>
              <a:t>menu_principal, menu_options, menu_regles - les fichiers qui composent le code du menu du jeu</a:t>
            </a:r>
          </a:p>
        </p:txBody>
      </p:sp>
    </p:spTree>
  </p:cSld>
  <p:clrMapOvr>
    <a:masterClrMapping/>
  </p:clrMapOvr>
  <p:transition spd="slow">
    <p:push dir="l"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91592" y="1717521"/>
            <a:ext cx="6376662" cy="6376662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26211" t="0" r="-126211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682767" y="1195545"/>
            <a:ext cx="7594311" cy="7594311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26211" t="0" r="-126211" b="0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1746135" y="4535257"/>
            <a:ext cx="5467574" cy="1000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888"/>
              </a:lnSpc>
              <a:spcBef>
                <a:spcPct val="0"/>
              </a:spcBef>
            </a:pPr>
            <a:r>
              <a:rPr lang="en-US" sz="6573">
                <a:solidFill>
                  <a:srgbClr val="FFFFFF"/>
                </a:solidFill>
                <a:latin typeface="TS Tarek"/>
                <a:ea typeface="TS Tarek"/>
                <a:cs typeface="TS Tarek"/>
                <a:sym typeface="TS Tarek"/>
              </a:rPr>
              <a:t>LES IMPORTS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831083" y="2332825"/>
            <a:ext cx="5308798" cy="6040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933"/>
              </a:lnSpc>
              <a:spcBef>
                <a:spcPct val="0"/>
              </a:spcBef>
            </a:pPr>
            <a:r>
              <a:rPr lang="en-US" sz="3574">
                <a:solidFill>
                  <a:srgbClr val="17E3B2"/>
                </a:solidFill>
                <a:latin typeface="TS Tarek"/>
                <a:ea typeface="TS Tarek"/>
                <a:cs typeface="TS Tarek"/>
                <a:sym typeface="TS Tarek"/>
              </a:rPr>
              <a:t>PYGAME ET CHESS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848423" y="3010492"/>
            <a:ext cx="6015843" cy="11038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40"/>
              </a:lnSpc>
              <a:spcBef>
                <a:spcPct val="0"/>
              </a:spcBef>
            </a:pPr>
            <a:r>
              <a:rPr lang="en-US" sz="2131">
                <a:solidFill>
                  <a:srgbClr val="FFFFFF"/>
                </a:solidFill>
                <a:latin typeface="TS Tarek"/>
                <a:ea typeface="TS Tarek"/>
                <a:cs typeface="TS Tarek"/>
                <a:sym typeface="TS Tarek"/>
              </a:rPr>
              <a:t>Ces imports nous ont permis d’avoir certaines fonctions prédéfinies pour un jeu d’échec fonctionnel ou pour un jeu quelconque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9347494" y="4276547"/>
            <a:ext cx="754737" cy="754737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7E3B2"/>
            </a:solidFill>
            <a:ln w="95250" cap="sq">
              <a:solidFill>
                <a:srgbClr val="051D40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0831083" y="4325779"/>
            <a:ext cx="4402447" cy="6040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933"/>
              </a:lnSpc>
              <a:spcBef>
                <a:spcPct val="0"/>
              </a:spcBef>
            </a:pPr>
            <a:r>
              <a:rPr lang="en-US" sz="3574">
                <a:solidFill>
                  <a:srgbClr val="17E3B2"/>
                </a:solidFill>
                <a:latin typeface="TS Tarek"/>
                <a:ea typeface="TS Tarek"/>
                <a:cs typeface="TS Tarek"/>
                <a:sym typeface="TS Tarek"/>
              </a:rPr>
              <a:t>TKINTER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831083" y="5001102"/>
            <a:ext cx="6015843" cy="7323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40"/>
              </a:lnSpc>
              <a:spcBef>
                <a:spcPct val="0"/>
              </a:spcBef>
            </a:pPr>
            <a:r>
              <a:rPr lang="en-US" sz="2131">
                <a:solidFill>
                  <a:srgbClr val="FFFFFF"/>
                </a:solidFill>
                <a:latin typeface="TS Tarek"/>
                <a:ea typeface="TS Tarek"/>
                <a:cs typeface="TS Tarek"/>
                <a:sym typeface="TS Tarek"/>
              </a:rPr>
              <a:t>Cet import nous a permis de créer toutes les fenêtres et interfaces visuelles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831083" y="6268565"/>
            <a:ext cx="4402447" cy="6040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933"/>
              </a:lnSpc>
              <a:spcBef>
                <a:spcPct val="0"/>
              </a:spcBef>
            </a:pPr>
            <a:r>
              <a:rPr lang="en-US" sz="3574">
                <a:solidFill>
                  <a:srgbClr val="17E3B2"/>
                </a:solidFill>
                <a:latin typeface="TS Tarek"/>
                <a:ea typeface="TS Tarek"/>
                <a:cs typeface="TS Tarek"/>
                <a:sym typeface="TS Tarek"/>
              </a:rPr>
              <a:t>SYS ET RANDOM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848423" y="6897386"/>
            <a:ext cx="6015843" cy="7323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40"/>
              </a:lnSpc>
              <a:spcBef>
                <a:spcPct val="0"/>
              </a:spcBef>
            </a:pPr>
            <a:r>
              <a:rPr lang="en-US" sz="2131">
                <a:solidFill>
                  <a:srgbClr val="FFFFFF"/>
                </a:solidFill>
                <a:latin typeface="TS Tarek"/>
                <a:ea typeface="TS Tarek"/>
                <a:cs typeface="TS Tarek"/>
                <a:sym typeface="TS Tarek"/>
              </a:rPr>
              <a:t>Ces imports nous ont permis de mieux apprehender notre code pour qu’il fonctionne correctement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17259300" y="2066886"/>
            <a:ext cx="5754080" cy="8220114"/>
            <a:chOff x="0" y="0"/>
            <a:chExt cx="4445000" cy="63500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t="0" r="-201730" b="0"/>
              </a:stretch>
            </a:blipFill>
          </p:spPr>
        </p:sp>
      </p:grpSp>
      <p:grpSp>
        <p:nvGrpSpPr>
          <p:cNvPr name="Group 18" id="18"/>
          <p:cNvGrpSpPr/>
          <p:nvPr/>
        </p:nvGrpSpPr>
        <p:grpSpPr>
          <a:xfrm rot="-10800000">
            <a:off x="-4725380" y="5468707"/>
            <a:ext cx="5754080" cy="8220114"/>
            <a:chOff x="0" y="0"/>
            <a:chExt cx="4445000" cy="63500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t="0" r="-201730" b="0"/>
              </a:stretch>
            </a:blip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15763958" y="-781916"/>
            <a:ext cx="1683983" cy="2405689"/>
            <a:chOff x="0" y="0"/>
            <a:chExt cx="4445000" cy="63500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t="0" r="-201730" b="0"/>
              </a:stretch>
            </a:blipFill>
          </p:spPr>
        </p:sp>
      </p:grpSp>
      <p:grpSp>
        <p:nvGrpSpPr>
          <p:cNvPr name="Group 22" id="22"/>
          <p:cNvGrpSpPr/>
          <p:nvPr/>
        </p:nvGrpSpPr>
        <p:grpSpPr>
          <a:xfrm rot="5400000">
            <a:off x="14391539" y="875530"/>
            <a:ext cx="841991" cy="841991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26211" t="0" r="-126211" b="0"/>
              </a:stretch>
            </a:blipFill>
          </p:spPr>
        </p:sp>
      </p:grpSp>
      <p:grpSp>
        <p:nvGrpSpPr>
          <p:cNvPr name="Group 24" id="24"/>
          <p:cNvGrpSpPr/>
          <p:nvPr/>
        </p:nvGrpSpPr>
        <p:grpSpPr>
          <a:xfrm rot="5400000">
            <a:off x="3867511" y="3014990"/>
            <a:ext cx="1224824" cy="1224824"/>
            <a:chOff x="0" y="0"/>
            <a:chExt cx="812800" cy="8128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26211" t="0" r="-126211" b="0"/>
              </a:stretch>
            </a:blipFill>
          </p:spPr>
        </p:sp>
      </p:grpSp>
      <p:sp>
        <p:nvSpPr>
          <p:cNvPr name="TextBox 26" id="26"/>
          <p:cNvSpPr txBox="true"/>
          <p:nvPr/>
        </p:nvSpPr>
        <p:spPr>
          <a:xfrm rot="0">
            <a:off x="3751800" y="3148317"/>
            <a:ext cx="1456246" cy="9329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07"/>
              </a:lnSpc>
            </a:pPr>
            <a:r>
              <a:rPr lang="en-US" sz="5440">
                <a:solidFill>
                  <a:srgbClr val="FFFFFF"/>
                </a:solidFill>
                <a:latin typeface="TS Tarek"/>
                <a:ea typeface="TS Tarek"/>
                <a:cs typeface="TS Tarek"/>
                <a:sym typeface="TS Tarek"/>
              </a:rPr>
              <a:t>03</a:t>
            </a:r>
          </a:p>
        </p:txBody>
      </p:sp>
      <p:grpSp>
        <p:nvGrpSpPr>
          <p:cNvPr name="Group 27" id="27"/>
          <p:cNvGrpSpPr/>
          <p:nvPr/>
        </p:nvGrpSpPr>
        <p:grpSpPr>
          <a:xfrm rot="0">
            <a:off x="9347494" y="2283593"/>
            <a:ext cx="754737" cy="754737"/>
            <a:chOff x="0" y="0"/>
            <a:chExt cx="812800" cy="8128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7E3B2"/>
            </a:solidFill>
            <a:ln w="95250" cap="sq">
              <a:solidFill>
                <a:srgbClr val="051D40"/>
              </a:solidFill>
              <a:prstDash val="solid"/>
              <a:miter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9347494" y="6219333"/>
            <a:ext cx="754737" cy="754737"/>
            <a:chOff x="0" y="0"/>
            <a:chExt cx="812800" cy="81280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7E3B2"/>
            </a:solidFill>
            <a:ln w="95250" cap="sq">
              <a:solidFill>
                <a:srgbClr val="051D40"/>
              </a:solidFill>
              <a:prstDash val="solid"/>
              <a:miter/>
            </a:ln>
          </p:spPr>
        </p:sp>
        <p:sp>
          <p:nvSpPr>
            <p:cNvPr name="TextBox 32" id="32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</p:spTree>
  </p:cSld>
  <p:clrMapOvr>
    <a:masterClrMapping/>
  </p:clrMapOvr>
  <p:transition spd="slow">
    <p:push dir="l"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93253" y="3342453"/>
            <a:ext cx="911914" cy="911914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7E3B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480561" y="3204173"/>
            <a:ext cx="911914" cy="911914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7E3B2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81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457320" y="7068287"/>
            <a:ext cx="911914" cy="911914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7E3B2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480561" y="7068287"/>
            <a:ext cx="911914" cy="911914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7E3B2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81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5400000">
            <a:off x="0" y="6697986"/>
            <a:ext cx="841991" cy="841991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26211" t="0" r="-126211" b="0"/>
              </a:stretch>
            </a:blip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-5173055" y="-2043171"/>
            <a:ext cx="5754080" cy="8220114"/>
            <a:chOff x="0" y="0"/>
            <a:chExt cx="4445000" cy="63500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t="0" r="-201730" b="0"/>
              </a:stretch>
            </a:blipFill>
          </p:spPr>
        </p:sp>
      </p:grpSp>
      <p:sp>
        <p:nvSpPr>
          <p:cNvPr name="TextBox 18" id="18"/>
          <p:cNvSpPr txBox="true"/>
          <p:nvPr/>
        </p:nvSpPr>
        <p:spPr>
          <a:xfrm rot="0">
            <a:off x="2766869" y="1477050"/>
            <a:ext cx="7487588" cy="962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473"/>
              </a:lnSpc>
              <a:spcBef>
                <a:spcPct val="0"/>
              </a:spcBef>
            </a:pPr>
            <a:r>
              <a:rPr lang="en-US" b="true" sz="6227">
                <a:solidFill>
                  <a:srgbClr val="FFFFFF"/>
                </a:solidFill>
                <a:latin typeface="TS Tarek Bold"/>
                <a:ea typeface="TS Tarek Bold"/>
                <a:cs typeface="TS Tarek Bold"/>
                <a:sym typeface="TS Tarek Bold"/>
              </a:rPr>
              <a:t>FONCTIONNALITÉS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393253" y="3417864"/>
            <a:ext cx="880028" cy="6848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526"/>
              </a:lnSpc>
              <a:spcBef>
                <a:spcPct val="0"/>
              </a:spcBef>
            </a:pPr>
            <a:r>
              <a:rPr lang="en-US" b="true" sz="4004">
                <a:solidFill>
                  <a:srgbClr val="051D40"/>
                </a:solidFill>
                <a:latin typeface="Almarai Bold"/>
                <a:ea typeface="Almarai Bold"/>
                <a:cs typeface="Almarai Bold"/>
                <a:sym typeface="Almarai Bold"/>
              </a:rPr>
              <a:t>01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496504" y="3265683"/>
            <a:ext cx="880028" cy="7325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802"/>
              </a:lnSpc>
              <a:spcBef>
                <a:spcPct val="0"/>
              </a:spcBef>
            </a:pPr>
            <a:r>
              <a:rPr lang="en-US" b="true" sz="4204">
                <a:solidFill>
                  <a:srgbClr val="051D40"/>
                </a:solidFill>
                <a:latin typeface="TS Tarek Bold"/>
                <a:ea typeface="TS Tarek Bold"/>
                <a:cs typeface="TS Tarek Bold"/>
                <a:sym typeface="TS Tarek Bold"/>
              </a:rPr>
              <a:t>02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409196" y="7143698"/>
            <a:ext cx="880028" cy="6848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526"/>
              </a:lnSpc>
              <a:spcBef>
                <a:spcPct val="0"/>
              </a:spcBef>
            </a:pPr>
            <a:r>
              <a:rPr lang="en-US" b="true" sz="4004">
                <a:solidFill>
                  <a:srgbClr val="051D40"/>
                </a:solidFill>
                <a:latin typeface="Almarai Bold"/>
                <a:ea typeface="Almarai Bold"/>
                <a:cs typeface="Almarai Bold"/>
                <a:sym typeface="Almarai Bold"/>
              </a:rPr>
              <a:t>03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9512447" y="7134173"/>
            <a:ext cx="880028" cy="7325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802"/>
              </a:lnSpc>
              <a:spcBef>
                <a:spcPct val="0"/>
              </a:spcBef>
            </a:pPr>
            <a:r>
              <a:rPr lang="en-US" b="true" sz="4204">
                <a:solidFill>
                  <a:srgbClr val="051D40"/>
                </a:solidFill>
                <a:latin typeface="TS Tarek Bold"/>
                <a:ea typeface="TS Tarek Bold"/>
                <a:cs typeface="TS Tarek Bold"/>
                <a:sym typeface="TS Tarek Bold"/>
              </a:rPr>
              <a:t>04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1011600" y="6749049"/>
            <a:ext cx="6138901" cy="12124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282"/>
              </a:lnSpc>
              <a:spcBef>
                <a:spcPct val="0"/>
              </a:spcBef>
            </a:pPr>
            <a:r>
              <a:rPr lang="en-US" sz="2378">
                <a:solidFill>
                  <a:srgbClr val="FFFFFF"/>
                </a:solidFill>
                <a:latin typeface="TS Tarek"/>
                <a:ea typeface="TS Tarek"/>
                <a:cs typeface="TS Tarek"/>
                <a:sym typeface="TS Tarek"/>
              </a:rPr>
              <a:t>Menus: permettent au joueur de facilement acceder à toutes les fonctionnalités du jeu: la musique, les skins, les règles...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1202100" y="3075434"/>
            <a:ext cx="6138901" cy="16220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282"/>
              </a:lnSpc>
              <a:spcBef>
                <a:spcPct val="0"/>
              </a:spcBef>
            </a:pPr>
            <a:r>
              <a:rPr lang="en-US" sz="2378">
                <a:solidFill>
                  <a:srgbClr val="FFFFFF"/>
                </a:solidFill>
                <a:latin typeface="TS Tarek"/>
                <a:ea typeface="TS Tarek"/>
                <a:cs typeface="TS Tarek"/>
                <a:sym typeface="TS Tarek"/>
              </a:rPr>
              <a:t>Skins : Nous avons une grande variété d’apparences de pièces modifiables, dont un est un skin special, il empêche les joueurs de differencier les pieces</a:t>
            </a:r>
          </a:p>
        </p:txBody>
      </p:sp>
      <p:grpSp>
        <p:nvGrpSpPr>
          <p:cNvPr name="Group 25" id="25"/>
          <p:cNvGrpSpPr/>
          <p:nvPr/>
        </p:nvGrpSpPr>
        <p:grpSpPr>
          <a:xfrm rot="5400000">
            <a:off x="1144411" y="1337805"/>
            <a:ext cx="1224824" cy="1224824"/>
            <a:chOff x="0" y="0"/>
            <a:chExt cx="812800" cy="8128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26211" t="0" r="-126211" b="0"/>
              </a:stretch>
            </a:blipFill>
          </p:spPr>
        </p:sp>
      </p:grpSp>
      <p:sp>
        <p:nvSpPr>
          <p:cNvPr name="TextBox 27" id="27"/>
          <p:cNvSpPr txBox="true"/>
          <p:nvPr/>
        </p:nvSpPr>
        <p:spPr>
          <a:xfrm rot="0">
            <a:off x="1028700" y="1480657"/>
            <a:ext cx="1456246" cy="8602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17"/>
              </a:lnSpc>
            </a:pPr>
            <a:r>
              <a:rPr lang="en-US" sz="4940" b="true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04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2617760" y="6955282"/>
            <a:ext cx="5549773" cy="12124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282"/>
              </a:lnSpc>
              <a:spcBef>
                <a:spcPct val="0"/>
              </a:spcBef>
            </a:pPr>
            <a:r>
              <a:rPr lang="en-US" sz="2378">
                <a:solidFill>
                  <a:srgbClr val="FFFFFF"/>
                </a:solidFill>
                <a:latin typeface="TS Tarek"/>
                <a:ea typeface="TS Tarek"/>
                <a:cs typeface="TS Tarek"/>
                <a:sym typeface="TS Tarek"/>
              </a:rPr>
              <a:t>La musique: dans nous avions rajouté de la musique d’ambiance pour instaurer une atmosphère chill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2617760" y="3166073"/>
            <a:ext cx="6138901" cy="16220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82"/>
              </a:lnSpc>
            </a:pPr>
            <a:r>
              <a:rPr lang="en-US" sz="2378">
                <a:solidFill>
                  <a:srgbClr val="FFFFFF"/>
                </a:solidFill>
                <a:latin typeface="TS Tarek"/>
                <a:ea typeface="TS Tarek"/>
                <a:cs typeface="TS Tarek"/>
                <a:sym typeface="TS Tarek"/>
              </a:rPr>
              <a:t>Differents modes: </a:t>
            </a:r>
          </a:p>
          <a:p>
            <a:pPr algn="l">
              <a:lnSpc>
                <a:spcPts val="3282"/>
              </a:lnSpc>
            </a:pPr>
            <a:r>
              <a:rPr lang="en-US" sz="2378">
                <a:solidFill>
                  <a:srgbClr val="FFFFFF"/>
                </a:solidFill>
                <a:latin typeface="TS Tarek"/>
                <a:ea typeface="TS Tarek"/>
                <a:cs typeface="TS Tarek"/>
                <a:sym typeface="TS Tarek"/>
              </a:rPr>
              <a:t>- Joueur contre IA</a:t>
            </a:r>
          </a:p>
          <a:p>
            <a:pPr algn="l">
              <a:lnSpc>
                <a:spcPts val="3282"/>
              </a:lnSpc>
            </a:pPr>
            <a:r>
              <a:rPr lang="en-US" sz="2378">
                <a:solidFill>
                  <a:srgbClr val="FFFFFF"/>
                </a:solidFill>
                <a:latin typeface="TS Tarek"/>
                <a:ea typeface="TS Tarek"/>
                <a:cs typeface="TS Tarek"/>
                <a:sym typeface="TS Tarek"/>
              </a:rPr>
              <a:t>- Joueur contre Joueur</a:t>
            </a:r>
          </a:p>
          <a:p>
            <a:pPr algn="l" marL="0" indent="0" lvl="0">
              <a:lnSpc>
                <a:spcPts val="3282"/>
              </a:lnSpc>
              <a:spcBef>
                <a:spcPct val="0"/>
              </a:spcBef>
            </a:pPr>
            <a:r>
              <a:rPr lang="en-US" sz="2378">
                <a:solidFill>
                  <a:srgbClr val="FFFFFF"/>
                </a:solidFill>
                <a:latin typeface="TS Tarek"/>
                <a:ea typeface="TS Tarek"/>
                <a:cs typeface="TS Tarek"/>
                <a:sym typeface="TS Tarek"/>
              </a:rPr>
              <a:t>- IA contre IA</a:t>
            </a:r>
          </a:p>
        </p:txBody>
      </p:sp>
    </p:spTree>
  </p:cSld>
  <p:clrMapOvr>
    <a:masterClrMapping/>
  </p:clrMapOvr>
  <p:transition spd="slow">
    <p:push dir="l"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58069" y="4299966"/>
            <a:ext cx="2323149" cy="2323149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7E3B2"/>
            </a:solidFill>
            <a:ln w="95250" cap="sq">
              <a:solidFill>
                <a:srgbClr val="051D40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598830" y="4155386"/>
            <a:ext cx="2323149" cy="2323149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7E3B2"/>
            </a:solidFill>
            <a:ln w="95250" cap="sq">
              <a:solidFill>
                <a:srgbClr val="051D40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867503" y="4855442"/>
            <a:ext cx="1212197" cy="1212197"/>
          </a:xfrm>
          <a:custGeom>
            <a:avLst/>
            <a:gdLst/>
            <a:ahLst/>
            <a:cxnLst/>
            <a:rect r="r" b="b" t="t" l="l"/>
            <a:pathLst>
              <a:path h="1212197" w="1212197">
                <a:moveTo>
                  <a:pt x="0" y="0"/>
                </a:moveTo>
                <a:lnTo>
                  <a:pt x="1212198" y="0"/>
                </a:lnTo>
                <a:lnTo>
                  <a:pt x="1212198" y="1212197"/>
                </a:lnTo>
                <a:lnTo>
                  <a:pt x="0" y="12121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063699" y="4644119"/>
            <a:ext cx="1258012" cy="1278940"/>
          </a:xfrm>
          <a:custGeom>
            <a:avLst/>
            <a:gdLst/>
            <a:ahLst/>
            <a:cxnLst/>
            <a:rect r="r" b="b" t="t" l="l"/>
            <a:pathLst>
              <a:path h="1278940" w="1258012">
                <a:moveTo>
                  <a:pt x="0" y="0"/>
                </a:moveTo>
                <a:lnTo>
                  <a:pt x="1258012" y="0"/>
                </a:lnTo>
                <a:lnTo>
                  <a:pt x="1258012" y="1278941"/>
                </a:lnTo>
                <a:lnTo>
                  <a:pt x="0" y="127894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2572457" y="5269336"/>
            <a:ext cx="4686843" cy="11951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177"/>
              </a:lnSpc>
              <a:spcBef>
                <a:spcPct val="0"/>
              </a:spcBef>
            </a:pPr>
            <a:r>
              <a:rPr lang="en-US" sz="2302">
                <a:solidFill>
                  <a:srgbClr val="FFFFFF"/>
                </a:solidFill>
                <a:latin typeface="TS Tarek"/>
                <a:ea typeface="TS Tarek"/>
                <a:cs typeface="TS Tarek"/>
                <a:sym typeface="TS Tarek"/>
              </a:rPr>
              <a:t>Chatgpt nous a permis de perfectionner le travail que nous avons effectué .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17259300" y="2066886"/>
            <a:ext cx="5754080" cy="8220114"/>
            <a:chOff x="0" y="0"/>
            <a:chExt cx="4445000" cy="63500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6"/>
              <a:stretch>
                <a:fillRect l="-201730" t="0" r="-201730" b="0"/>
              </a:stretch>
            </a:blipFill>
          </p:spPr>
        </p:sp>
      </p:grpSp>
      <p:grpSp>
        <p:nvGrpSpPr>
          <p:cNvPr name="Group 13" id="13"/>
          <p:cNvGrpSpPr/>
          <p:nvPr/>
        </p:nvGrpSpPr>
        <p:grpSpPr>
          <a:xfrm rot="-10800000">
            <a:off x="-4725380" y="5468707"/>
            <a:ext cx="5754080" cy="8220114"/>
            <a:chOff x="0" y="0"/>
            <a:chExt cx="4445000" cy="63500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6"/>
              <a:stretch>
                <a:fillRect l="-201730" t="0" r="-201730" b="0"/>
              </a:stretch>
            </a:blipFill>
          </p:spPr>
        </p:sp>
      </p:grpSp>
      <p:grpSp>
        <p:nvGrpSpPr>
          <p:cNvPr name="Group 15" id="15"/>
          <p:cNvGrpSpPr/>
          <p:nvPr/>
        </p:nvGrpSpPr>
        <p:grpSpPr>
          <a:xfrm rot="5400000">
            <a:off x="2492758" y="2372696"/>
            <a:ext cx="1943100" cy="161652"/>
            <a:chOff x="0" y="0"/>
            <a:chExt cx="511763" cy="42575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511763" cy="42575"/>
            </a:xfrm>
            <a:custGeom>
              <a:avLst/>
              <a:gdLst/>
              <a:ahLst/>
              <a:cxnLst/>
              <a:rect r="r" b="b" t="t" l="l"/>
              <a:pathLst>
                <a:path h="42575" w="511763">
                  <a:moveTo>
                    <a:pt x="0" y="0"/>
                  </a:moveTo>
                  <a:lnTo>
                    <a:pt x="511763" y="0"/>
                  </a:lnTo>
                  <a:lnTo>
                    <a:pt x="511763" y="42575"/>
                  </a:lnTo>
                  <a:lnTo>
                    <a:pt x="0" y="42575"/>
                  </a:ln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47625"/>
              <a:ext cx="511763" cy="902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4230934" y="2066886"/>
            <a:ext cx="7320663" cy="838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451"/>
              </a:lnSpc>
              <a:spcBef>
                <a:spcPct val="0"/>
              </a:spcBef>
            </a:pPr>
            <a:r>
              <a:rPr lang="en-US" b="true" sz="5376">
                <a:solidFill>
                  <a:srgbClr val="FFFFFF"/>
                </a:solidFill>
                <a:latin typeface="TS Tarek Bold"/>
                <a:ea typeface="TS Tarek Bold"/>
                <a:cs typeface="TS Tarek Bold"/>
                <a:sym typeface="TS Tarek Bold"/>
              </a:rPr>
              <a:t>LES IA GÉNÉRATIVES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3995894" y="4367914"/>
            <a:ext cx="4400018" cy="6645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307"/>
              </a:lnSpc>
              <a:spcBef>
                <a:spcPct val="0"/>
              </a:spcBef>
            </a:pPr>
            <a:r>
              <a:rPr lang="en-US" b="true" sz="3845">
                <a:solidFill>
                  <a:srgbClr val="17E3B2"/>
                </a:solidFill>
                <a:latin typeface="TS Tarek Bold"/>
                <a:ea typeface="TS Tarek Bold"/>
                <a:cs typeface="TS Tarek Bold"/>
                <a:sym typeface="TS Tarek Bold"/>
              </a:rPr>
              <a:t>BLACKBOX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2572457" y="4367914"/>
            <a:ext cx="4400018" cy="6645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307"/>
              </a:lnSpc>
              <a:spcBef>
                <a:spcPct val="0"/>
              </a:spcBef>
            </a:pPr>
            <a:r>
              <a:rPr lang="en-US" b="true" sz="3845">
                <a:solidFill>
                  <a:srgbClr val="17E3B2"/>
                </a:solidFill>
                <a:latin typeface="TS Tarek Bold"/>
                <a:ea typeface="TS Tarek Bold"/>
                <a:cs typeface="TS Tarek Bold"/>
                <a:sym typeface="TS Tarek Bold"/>
              </a:rPr>
              <a:t>CHATGPT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3995894" y="5269336"/>
            <a:ext cx="4686843" cy="11951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177"/>
              </a:lnSpc>
              <a:spcBef>
                <a:spcPct val="0"/>
              </a:spcBef>
            </a:pPr>
            <a:r>
              <a:rPr lang="en-US" sz="2302">
                <a:solidFill>
                  <a:srgbClr val="FFFFFF"/>
                </a:solidFill>
                <a:latin typeface="TS Tarek"/>
                <a:ea typeface="TS Tarek"/>
                <a:cs typeface="TS Tarek"/>
                <a:sym typeface="TS Tarek"/>
              </a:rPr>
              <a:t>BlackBox nous a permis de crée des partie de code dans lequel des difficultés majeurs.</a:t>
            </a:r>
          </a:p>
        </p:txBody>
      </p:sp>
      <p:grpSp>
        <p:nvGrpSpPr>
          <p:cNvPr name="Group 22" id="22"/>
          <p:cNvGrpSpPr/>
          <p:nvPr/>
        </p:nvGrpSpPr>
        <p:grpSpPr>
          <a:xfrm rot="5400000">
            <a:off x="1473780" y="1841110"/>
            <a:ext cx="1224824" cy="1224824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6"/>
              <a:stretch>
                <a:fillRect l="-126211" t="0" r="-126211" b="0"/>
              </a:stretch>
            </a:blipFill>
          </p:spPr>
        </p:sp>
      </p:grpSp>
      <p:sp>
        <p:nvSpPr>
          <p:cNvPr name="TextBox 24" id="24"/>
          <p:cNvSpPr txBox="true"/>
          <p:nvPr/>
        </p:nvSpPr>
        <p:spPr>
          <a:xfrm rot="0">
            <a:off x="1358069" y="1983962"/>
            <a:ext cx="1456246" cy="8602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17"/>
              </a:lnSpc>
            </a:pPr>
            <a:r>
              <a:rPr lang="en-US" sz="4940" b="true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05</a:t>
            </a:r>
          </a:p>
        </p:txBody>
      </p:sp>
    </p:spTree>
  </p:cSld>
  <p:clrMapOvr>
    <a:masterClrMapping/>
  </p:clrMapOvr>
  <p:transition spd="slow">
    <p:push dir="l"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690195" y="3049848"/>
            <a:ext cx="7569105" cy="7868257"/>
            <a:chOff x="0" y="0"/>
            <a:chExt cx="6108573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108573" cy="6350000"/>
            </a:xfrm>
            <a:custGeom>
              <a:avLst/>
              <a:gdLst/>
              <a:ahLst/>
              <a:cxnLst/>
              <a:rect r="r" b="b" t="t" l="l"/>
              <a:pathLst>
                <a:path h="6350000" w="6108573">
                  <a:moveTo>
                    <a:pt x="6108573" y="0"/>
                  </a:moveTo>
                  <a:lnTo>
                    <a:pt x="6108573" y="3295396"/>
                  </a:lnTo>
                  <a:cubicBezTo>
                    <a:pt x="6108573" y="4982464"/>
                    <a:pt x="4741164" y="6350000"/>
                    <a:pt x="3054350" y="6350000"/>
                  </a:cubicBezTo>
                  <a:cubicBezTo>
                    <a:pt x="1367536" y="6350000"/>
                    <a:pt x="0" y="4982464"/>
                    <a:pt x="0" y="3295523"/>
                  </a:cubicBezTo>
                  <a:lnTo>
                    <a:pt x="0" y="0"/>
                  </a:lnTo>
                  <a:lnTo>
                    <a:pt x="6108573" y="0"/>
                  </a:lnTo>
                  <a:close/>
                </a:path>
              </a:pathLst>
            </a:custGeom>
            <a:blipFill>
              <a:blip r:embed="rId2"/>
              <a:stretch>
                <a:fillRect l="-133175" t="0" r="-133175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9690195" y="736179"/>
            <a:ext cx="7569105" cy="7868257"/>
            <a:chOff x="0" y="0"/>
            <a:chExt cx="6108573" cy="6350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108573" cy="6350000"/>
            </a:xfrm>
            <a:custGeom>
              <a:avLst/>
              <a:gdLst/>
              <a:ahLst/>
              <a:cxnLst/>
              <a:rect r="r" b="b" t="t" l="l"/>
              <a:pathLst>
                <a:path h="6350000" w="6108573">
                  <a:moveTo>
                    <a:pt x="6108573" y="0"/>
                  </a:moveTo>
                  <a:lnTo>
                    <a:pt x="6108573" y="3295396"/>
                  </a:lnTo>
                  <a:cubicBezTo>
                    <a:pt x="6108573" y="4982464"/>
                    <a:pt x="4741164" y="6350000"/>
                    <a:pt x="3054350" y="6350000"/>
                  </a:cubicBezTo>
                  <a:cubicBezTo>
                    <a:pt x="1367536" y="6350000"/>
                    <a:pt x="0" y="4982464"/>
                    <a:pt x="0" y="3295523"/>
                  </a:cubicBezTo>
                  <a:lnTo>
                    <a:pt x="0" y="0"/>
                  </a:lnTo>
                  <a:lnTo>
                    <a:pt x="6108573" y="0"/>
                  </a:lnTo>
                  <a:close/>
                </a:path>
              </a:pathLst>
            </a:custGeom>
            <a:blipFill>
              <a:blip r:embed="rId2"/>
              <a:stretch>
                <a:fillRect l="-133175" t="0" r="-133175" b="0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1668977" y="5048782"/>
            <a:ext cx="5707866" cy="5807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654"/>
              </a:lnSpc>
              <a:spcBef>
                <a:spcPct val="0"/>
              </a:spcBef>
            </a:pPr>
            <a:r>
              <a:rPr lang="en-US" b="true" sz="3373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DE NOUS AVOIR ECOUTÉ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9690195" y="-62141"/>
            <a:ext cx="7569105" cy="8666577"/>
            <a:chOff x="0" y="0"/>
            <a:chExt cx="6108573" cy="699427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108573" cy="6994276"/>
            </a:xfrm>
            <a:custGeom>
              <a:avLst/>
              <a:gdLst/>
              <a:ahLst/>
              <a:cxnLst/>
              <a:rect r="r" b="b" t="t" l="l"/>
              <a:pathLst>
                <a:path h="6994276" w="6108573">
                  <a:moveTo>
                    <a:pt x="6108573" y="0"/>
                  </a:moveTo>
                  <a:lnTo>
                    <a:pt x="6108573" y="3629750"/>
                  </a:lnTo>
                  <a:cubicBezTo>
                    <a:pt x="6108573" y="5487989"/>
                    <a:pt x="4741164" y="6994276"/>
                    <a:pt x="3054350" y="6994276"/>
                  </a:cubicBezTo>
                  <a:cubicBezTo>
                    <a:pt x="1367536" y="6994276"/>
                    <a:pt x="0" y="5487989"/>
                    <a:pt x="0" y="3629890"/>
                  </a:cubicBezTo>
                  <a:lnTo>
                    <a:pt x="0" y="0"/>
                  </a:lnTo>
                  <a:lnTo>
                    <a:pt x="6108573" y="0"/>
                  </a:lnTo>
                  <a:close/>
                </a:path>
              </a:pathLst>
            </a:custGeom>
            <a:blipFill>
              <a:blip r:embed="rId3"/>
              <a:stretch>
                <a:fillRect l="-51777" t="0" r="-51777" b="0"/>
              </a:stretch>
            </a:blipFill>
          </p:spPr>
        </p:sp>
      </p:grpSp>
      <p:sp>
        <p:nvSpPr>
          <p:cNvPr name="TextBox 9" id="9"/>
          <p:cNvSpPr txBox="true"/>
          <p:nvPr/>
        </p:nvSpPr>
        <p:spPr>
          <a:xfrm rot="0">
            <a:off x="1668977" y="3320418"/>
            <a:ext cx="6823902" cy="12028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623"/>
              </a:lnSpc>
            </a:pPr>
            <a:r>
              <a:rPr lang="en-US" b="true" sz="6873" spc="419">
                <a:solidFill>
                  <a:srgbClr val="17E3B2"/>
                </a:solidFill>
                <a:latin typeface="Almarai Bold"/>
                <a:ea typeface="Almarai Bold"/>
                <a:cs typeface="Almarai Bold"/>
                <a:sym typeface="Almarai Bold"/>
              </a:rPr>
              <a:t>MERCI A VOUS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668977" y="6153413"/>
            <a:ext cx="6823902" cy="5807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654"/>
              </a:lnSpc>
              <a:spcBef>
                <a:spcPct val="0"/>
              </a:spcBef>
            </a:pPr>
            <a:r>
              <a:rPr lang="en-US" b="true" sz="3373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PASSONS MAINTENANT AU TEST</a:t>
            </a:r>
          </a:p>
        </p:txBody>
      </p:sp>
    </p:spTree>
  </p:cSld>
  <p:clrMapOvr>
    <a:masterClrMapping/>
  </p:clrMapOvr>
  <p:transition spd="slow">
    <p:push dir="l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DAGgqUifXy8</dc:identifier>
  <dcterms:modified xsi:type="dcterms:W3CDTF">2011-08-01T06:04:30Z</dcterms:modified>
  <cp:revision>1</cp:revision>
  <dc:title>project</dc:title>
</cp:coreProperties>
</file>